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6" r:id="rId4"/>
    <p:sldId id="26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3824" y="461357"/>
            <a:ext cx="8915399" cy="502920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/>
              <a:t>Муниципальное общеобразовательное учреждение средняя   школа №9</a:t>
            </a:r>
            <a:endParaRPr lang="ru-RU" sz="1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2335877"/>
            <a:ext cx="8915399" cy="3567786"/>
          </a:xfrm>
        </p:spPr>
        <p:txBody>
          <a:bodyPr/>
          <a:lstStyle/>
          <a:p>
            <a:pPr algn="ctr"/>
            <a:r>
              <a:rPr lang="ru-RU" dirty="0" smtClean="0"/>
              <a:t>Школа с низкими образовательными результатами- выход из кризисной </a:t>
            </a:r>
            <a:r>
              <a:rPr lang="ru-RU" dirty="0" smtClean="0"/>
              <a:t>ситуации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err="1" smtClean="0"/>
              <a:t>с.п</a:t>
            </a:r>
            <a:r>
              <a:rPr lang="ru-RU" dirty="0" smtClean="0"/>
              <a:t>. </a:t>
            </a:r>
            <a:r>
              <a:rPr lang="ru-RU" dirty="0" err="1" smtClean="0"/>
              <a:t>Мулино</a:t>
            </a:r>
            <a:endParaRPr lang="ru-RU" dirty="0" smtClean="0"/>
          </a:p>
          <a:p>
            <a:pPr algn="ctr"/>
            <a:r>
              <a:rPr lang="ru-RU" dirty="0" smtClean="0"/>
              <a:t>2021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60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Низкий уровень дисциплины в классе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Школьная служба медиации создана, проводятся профилактические беседы с участием представителей правоохранительных органов, работает школьный совет профилактики правонарушений. Подготовка заявки для участия  в программе «умный класс».</a:t>
            </a:r>
          </a:p>
        </p:txBody>
      </p:sp>
    </p:spTree>
    <p:extLst>
      <p:ext uri="{BB962C8B-B14F-4D97-AF65-F5344CB8AC3E}">
        <p14:creationId xmlns:p14="http://schemas.microsoft.com/office/powerpoint/2010/main" val="35423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Высокая доля обучающихся с рисками учебной </a:t>
            </a:r>
            <a:r>
              <a:rPr lang="ru-RU" dirty="0" err="1"/>
              <a:t>неуспешности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Контроль за посещаемостью учебных занятий, оперативное реагирование на случаи пропусков уроков без уважительных причин. Индивидуализация учебной деятельности с обучающимися с низкой учебной мотивацией</a:t>
            </a:r>
          </a:p>
          <a:p>
            <a:r>
              <a:rPr lang="ru-RU" dirty="0" smtClean="0"/>
              <a:t>индивидуальные </a:t>
            </a:r>
            <a:r>
              <a:rPr lang="ru-RU" dirty="0"/>
              <a:t>и групповые консультации  при изучении нового материала; проведение тематических классных часов, предметных недель, тематические родительские собрания, консультативная помощь родителям)</a:t>
            </a:r>
          </a:p>
          <a:p>
            <a:r>
              <a:rPr lang="ru-RU" dirty="0"/>
              <a:t>Создание </a:t>
            </a:r>
            <a:r>
              <a:rPr lang="ru-RU" dirty="0" err="1"/>
              <a:t>внутришкольной</a:t>
            </a:r>
            <a:r>
              <a:rPr lang="ru-RU" dirty="0"/>
              <a:t> системы объективной оценки результатов обучения.</a:t>
            </a:r>
          </a:p>
          <a:p>
            <a:r>
              <a:rPr lang="ru-RU" dirty="0"/>
              <a:t>Контроль за реализацией коррекционно-развивающей работы с обучающимися</a:t>
            </a:r>
          </a:p>
        </p:txBody>
      </p:sp>
    </p:spTree>
    <p:extLst>
      <p:ext uri="{BB962C8B-B14F-4D97-AF65-F5344CB8AC3E}">
        <p14:creationId xmlns:p14="http://schemas.microsoft.com/office/powerpoint/2010/main" val="377229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5796" y="2133600"/>
            <a:ext cx="9808816" cy="4475018"/>
          </a:xfrm>
        </p:spPr>
        <p:txBody>
          <a:bodyPr>
            <a:normAutofit fontScale="32500" lnSpcReduction="2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 оснащении школы: закуплены и смонтированы  программно-аппаратный комплекса «ЦОС», комплекс «ЦЭ», выполнен косметический ремонт помещений.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механизм привлечения педагогических кадров, в том числе через организацию сетевого взаимодействия и развитие применения цифровых образовательных ресурсов.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 сбоев в организации образовательного процесса из-за нехватки педагогических кадров. 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совершенствования профессиональной компетентности педагогических кадров.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совершенствования профессиональной компетентности педагогов.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Диагностируется положительная динамика профессиональной компетентности педагогических кадров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коррекционно-развивающей работы с детьми с ОВЗ.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план психолого-методической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учителей, работающих с детьми с ОВЗ 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система мониторинга образовательной  успешности обучающихся с ОВЗ. 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педагогического сопровождения школьников и учителей для предотвращения случаев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школе.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отсутствие  случаев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школе.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механизмы поддержки обучающихся с рисками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Диагностируется снижение доли обучающихся с рисками учебной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обеспечения дисциплины в классе.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Диагностируется положительная динамика уровня дисциплины в классах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29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8924" y="474345"/>
            <a:ext cx="73650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Муниципальное бюджетное общеобразовательное учреждение средняя школа №9 –это сельская  школа, численность которой  на 01. 09.2020г. составила 418 человек, численность педагогического коллектива составляет 31 человек. Обучение ведется с 1 по 11 класс по трем уровням образования. МБОУ СШ№9- сельская школа, удаленная от культурных и научных центров. Социокультурная среда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с.п.Мулино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где располагается школа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более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консервативна и традиционна. Школа является не только образовательным, но  культурным центром поселка. Круг общения детей не столь обширен, само общение отличается детальным знанием окружающих людей. Большинство педагогов проживают в данном поселке с детства , знают личностные особенности детей и семей, бытовые условия жизни друг друга, отношениях в семьях. В школе обучаются дети из различных категорий семей: 45 многодетных семей, 52 неблагополучных семьи, 20 семей, находящихся в ТЖС, количество  семей, состоящих на учете МКДН и ЗП-7 семей, количество подростков, состоящих  на учете ПДН ОМВД – 6 чел. на начало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13525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Факторы риска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Низкий уровень оснащения </a:t>
            </a:r>
            <a:r>
              <a:rPr lang="ru-RU" dirty="0" smtClean="0"/>
              <a:t>школы</a:t>
            </a:r>
          </a:p>
          <a:p>
            <a:r>
              <a:rPr lang="ru-RU" dirty="0"/>
              <a:t>2. Дефицит педагогических кадров </a:t>
            </a:r>
            <a:endParaRPr lang="ru-RU" dirty="0" smtClean="0"/>
          </a:p>
          <a:p>
            <a:r>
              <a:rPr lang="ru-RU" dirty="0"/>
              <a:t>3. Недостаточная предметная и методическая компетентность педагогических работников </a:t>
            </a:r>
            <a:endParaRPr lang="ru-RU" dirty="0" smtClean="0"/>
          </a:p>
          <a:p>
            <a:r>
              <a:rPr lang="ru-RU" dirty="0"/>
              <a:t>4. Высокая доля обучающихся с </a:t>
            </a:r>
            <a:r>
              <a:rPr lang="ru-RU" dirty="0" smtClean="0"/>
              <a:t>ОВЗ</a:t>
            </a:r>
          </a:p>
          <a:p>
            <a:r>
              <a:rPr lang="ru-RU" dirty="0"/>
              <a:t>7. Пониженный уровень школьного </a:t>
            </a:r>
            <a:r>
              <a:rPr lang="ru-RU" dirty="0" smtClean="0"/>
              <a:t>благополучия</a:t>
            </a:r>
          </a:p>
          <a:p>
            <a:r>
              <a:rPr lang="ru-RU" dirty="0"/>
              <a:t>8. Низкий уровень дисциплины в </a:t>
            </a:r>
            <a:r>
              <a:rPr lang="ru-RU" dirty="0" smtClean="0"/>
              <a:t>классе</a:t>
            </a:r>
          </a:p>
          <a:p>
            <a:r>
              <a:rPr lang="ru-RU" dirty="0"/>
              <a:t>Высокая доля обучающихся с рисками учебной </a:t>
            </a:r>
            <a:r>
              <a:rPr lang="ru-RU" dirty="0" err="1"/>
              <a:t>неуспешности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44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обеспечения равенства в образовательных возможностях обучающихся МБОУ СШ №9 через реализацию комплексов  мер, разработанных  с учетом результатов предварительной комплексной диагностики , по преодолению факторов риска и проблемных зон, оказывающих негативное влияние на качество образования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 по выходу из кризисной ситуации школы с низкими образовательными результатами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Утверден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программы (дорожная карта) по выходу из кризисной ситуации школы с низкими образовательными результатами </a:t>
            </a:r>
          </a:p>
          <a:p>
            <a:pPr lvl="0">
              <a:spcBef>
                <a:spcPts val="0"/>
              </a:spcBef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 по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выходу из кризисной ситуации школы с низкими образовательными результатами:</a:t>
            </a:r>
          </a:p>
          <a:p>
            <a:pPr>
              <a:spcBef>
                <a:spcPts val="0"/>
              </a:spcBef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группы: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Николаенко Е.В. - заместитель директора по УВР,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рабочей группы:</a:t>
            </a:r>
          </a:p>
          <a:p>
            <a:pPr>
              <a:spcBef>
                <a:spcPts val="0"/>
              </a:spcBef>
            </a:pP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Разнатовская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И.А. –заместитель директора по ВР,</a:t>
            </a:r>
          </a:p>
          <a:p>
            <a:pPr>
              <a:spcBef>
                <a:spcPts val="0"/>
              </a:spcBef>
            </a:pP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Хрестина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– руководитель ШМО учителей начальных классов,</a:t>
            </a:r>
          </a:p>
          <a:p>
            <a:pPr>
              <a:spcBef>
                <a:spcPts val="0"/>
              </a:spcBef>
            </a:pP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Поддубская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Е.Е. – руководитель ШМО учителей гуманитарного цикла,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Кулакова О.Г. - руководитель ШМО учителей математического и естественно –научного цикла,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Мельникова И.Е. – руководитель ШМО учителей гуманитарно-эстетического цикла,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Астахова Г.И. – руководитель ШМО классных руководителей,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Веретянникоа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О.Ю. – социальный педагог 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Хрестина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О.Н,–педагог-психолог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СШ №9</a:t>
            </a:r>
          </a:p>
          <a:p>
            <a:pPr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Гусев Ю.Н. – заместитель директора по АХЧ </a:t>
            </a:r>
          </a:p>
          <a:p>
            <a:pPr lvl="0">
              <a:spcBef>
                <a:spcPts val="0"/>
              </a:spcBef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Председателю и членам рабочей группы обеспечить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реализациюв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СШ №9 плана мероприятий (дорожная карта)по выходу из кризисной ситуации школы с низкими образовательными результатами в соответствии со сроками, установленными планом мероприятий (дорожной картой).</a:t>
            </a:r>
          </a:p>
        </p:txBody>
      </p:sp>
    </p:spTree>
    <p:extLst>
      <p:ext uri="{BB962C8B-B14F-4D97-AF65-F5344CB8AC3E}">
        <p14:creationId xmlns:p14="http://schemas.microsoft.com/office/powerpoint/2010/main" val="215078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Низкий уровень оснащения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Включение школы в региональный проект «цифровая образовательная среда». В 2021 году планируется поставка в школу 6 ноутбуков для управленческого персонала, 1 МФУ, программно-аппаратный комплекс «ЦОС» в составе: 1 ноутбук учителя, 1 интерактивный комплекс, 15 ноутбуков мобильного класса.</a:t>
            </a:r>
          </a:p>
          <a:p>
            <a:r>
              <a:rPr lang="ru-RU" dirty="0"/>
              <a:t>Включение школы в региональный проект «информационная структура» национальной программы «цифровая экономика РФ» 2020 год. </a:t>
            </a:r>
            <a:r>
              <a:rPr lang="ru-RU" dirty="0" smtClean="0"/>
              <a:t>Подключение </a:t>
            </a:r>
            <a:r>
              <a:rPr lang="ru-RU" dirty="0"/>
              <a:t>школы к высокоскоростному интернету, установка СКУД, усовершенствуется система видеонаблюдения</a:t>
            </a:r>
          </a:p>
        </p:txBody>
      </p:sp>
    </p:spTree>
    <p:extLst>
      <p:ext uri="{BB962C8B-B14F-4D97-AF65-F5344CB8AC3E}">
        <p14:creationId xmlns:p14="http://schemas.microsoft.com/office/powerpoint/2010/main" val="101616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Дефицит педагогических кадров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Включение школы в 2020-2021 годах в федеральную программу «сельский учитель»: физика,   математика, подача заявок в центр занятости, профессиональная переподготовка имеющихся </a:t>
            </a:r>
            <a:r>
              <a:rPr lang="ru-RU" dirty="0" smtClean="0"/>
              <a:t>педагогов</a:t>
            </a:r>
          </a:p>
          <a:p>
            <a:r>
              <a:rPr lang="ru-RU" dirty="0" smtClean="0"/>
              <a:t>Ежемесячное направление сведений о вакансиях в центр занятости</a:t>
            </a:r>
          </a:p>
          <a:p>
            <a:r>
              <a:rPr lang="ru-RU" dirty="0" smtClean="0"/>
              <a:t>Публикация информации в социальных сетях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30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Недостаточная предметная и методическая компетентность педагогических работников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Вовлечение всех педагогов школы в повышение профессиональной компетентности через курсовую подготовку, профессиональную переподготовку. Участие в конкурсах профессионального мастерства.</a:t>
            </a:r>
          </a:p>
          <a:p>
            <a:r>
              <a:rPr lang="ru-RU" dirty="0"/>
              <a:t>Скорректировать работу </a:t>
            </a:r>
            <a:r>
              <a:rPr lang="ru-RU" dirty="0" err="1"/>
              <a:t>методсовета</a:t>
            </a:r>
            <a:r>
              <a:rPr lang="ru-RU" dirty="0"/>
              <a:t> школы, методических объединений учителей-предметников.</a:t>
            </a:r>
          </a:p>
          <a:p>
            <a:r>
              <a:rPr lang="ru-RU" dirty="0"/>
              <a:t>Разработать и внедрить систему мониторинга профессиональных компетентностей учителей.</a:t>
            </a:r>
          </a:p>
          <a:p>
            <a:r>
              <a:rPr lang="ru-RU" dirty="0"/>
              <a:t>Организовать методическое сопровождение учителей, выпускников педагогических училищ текущего года, а также завершивших обучение по программам ДПО.</a:t>
            </a:r>
          </a:p>
          <a:p>
            <a:r>
              <a:rPr lang="ru-RU" dirty="0"/>
              <a:t>Внедрить систему наставничества опытных педагогов над молодыми учителями.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251963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Высокая доля обучающихся с 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АОП внесены изменения с учетом коррекционно-развивающей работы. </a:t>
            </a:r>
            <a:endParaRPr lang="ru-RU" dirty="0" smtClean="0"/>
          </a:p>
          <a:p>
            <a:r>
              <a:rPr lang="ru-RU" dirty="0" smtClean="0"/>
              <a:t>Внесены изменения штатное расписание (включены в штат : дефектолог, логопед, </a:t>
            </a:r>
            <a:r>
              <a:rPr lang="ru-RU" dirty="0" err="1" smtClean="0"/>
              <a:t>тьютор</a:t>
            </a:r>
            <a:r>
              <a:rPr lang="ru-RU" dirty="0" smtClean="0"/>
              <a:t>, педагог -психолог )</a:t>
            </a:r>
          </a:p>
          <a:p>
            <a:r>
              <a:rPr lang="ru-RU" dirty="0" smtClean="0"/>
              <a:t> </a:t>
            </a:r>
            <a:r>
              <a:rPr lang="ru-RU" dirty="0"/>
              <a:t>Методическая поддержка психологом, логопедом, социальным работником школы учителей, работающих с детьми с ОВЗ ( индивидуальные и групповые консультации, методические и практические занятия). </a:t>
            </a:r>
            <a:r>
              <a:rPr lang="ru-RU" dirty="0" smtClean="0"/>
              <a:t>Разработана </a:t>
            </a:r>
            <a:r>
              <a:rPr lang="ru-RU" dirty="0"/>
              <a:t>систему мониторинга успеваемости, успешности обучающихся с ОВЗ.</a:t>
            </a:r>
          </a:p>
        </p:txBody>
      </p:sp>
    </p:spTree>
    <p:extLst>
      <p:ext uri="{BB962C8B-B14F-4D97-AF65-F5344CB8AC3E}">
        <p14:creationId xmlns:p14="http://schemas.microsoft.com/office/powerpoint/2010/main" val="377210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Пониженный уровень школьного благополучия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Создана школьная служба медиации, подготовлен проект плана работы по профилактике </a:t>
            </a:r>
            <a:r>
              <a:rPr lang="ru-RU" dirty="0" err="1"/>
              <a:t>буллинга</a:t>
            </a:r>
            <a:r>
              <a:rPr lang="ru-RU" dirty="0"/>
              <a:t>. В план включены лектории для педагогов по теме «</a:t>
            </a:r>
            <a:r>
              <a:rPr lang="ru-RU" dirty="0" err="1"/>
              <a:t>Буллинг</a:t>
            </a:r>
            <a:r>
              <a:rPr lang="ru-RU" dirty="0"/>
              <a:t> как социально-педагогическая проблема»; круглый стол для родителей «</a:t>
            </a:r>
            <a:r>
              <a:rPr lang="ru-RU" dirty="0" err="1"/>
              <a:t>Буллинг</a:t>
            </a:r>
            <a:r>
              <a:rPr lang="ru-RU" dirty="0"/>
              <a:t> в школе. Как помочь ребенку побороть свою агрессию»;</a:t>
            </a:r>
          </a:p>
          <a:p>
            <a:r>
              <a:rPr lang="ru-RU" dirty="0"/>
              <a:t>проведение классных часов, бесед, круглых столов с учащимися школы  по профилактике </a:t>
            </a:r>
            <a:r>
              <a:rPr lang="ru-RU" dirty="0" err="1"/>
              <a:t>буллинга</a:t>
            </a:r>
            <a:r>
              <a:rPr lang="ru-RU" dirty="0"/>
              <a:t>);</a:t>
            </a:r>
          </a:p>
          <a:p>
            <a:r>
              <a:rPr lang="ru-RU" dirty="0"/>
              <a:t>Участие в </a:t>
            </a:r>
            <a:r>
              <a:rPr lang="ru-RU" dirty="0" err="1"/>
              <a:t>вебинарах</a:t>
            </a:r>
            <a:r>
              <a:rPr lang="ru-RU" dirty="0"/>
              <a:t>, семинарах различного уровня по данной теме.</a:t>
            </a:r>
          </a:p>
          <a:p>
            <a:r>
              <a:rPr lang="ru-RU" dirty="0"/>
              <a:t>Прохождение курсовой подготовки классными руководителями по данной тематике.</a:t>
            </a:r>
          </a:p>
          <a:p>
            <a:r>
              <a:rPr lang="ru-RU" dirty="0"/>
              <a:t>Обмен опытом с педагогами района.</a:t>
            </a:r>
          </a:p>
        </p:txBody>
      </p:sp>
    </p:spTree>
    <p:extLst>
      <p:ext uri="{BB962C8B-B14F-4D97-AF65-F5344CB8AC3E}">
        <p14:creationId xmlns:p14="http://schemas.microsoft.com/office/powerpoint/2010/main" val="24274186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897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Муниципальное общеобразовательное учреждение средняя   школа №9</vt:lpstr>
      <vt:lpstr>Презентация PowerPoint</vt:lpstr>
      <vt:lpstr>Факторы риска </vt:lpstr>
      <vt:lpstr> С целью обеспечения равенства в образовательных возможностях обучающихся МБОУ СШ №9 через реализацию комплексов  мер, разработанных  с учетом результатов предварительной комплексной диагностики , по преодолению факторов риска и проблемных зон, оказывающих негативное влияние на качество образования </vt:lpstr>
      <vt:lpstr>Низкий уровень оснащения школы</vt:lpstr>
      <vt:lpstr>Дефицит педагогических кадров </vt:lpstr>
      <vt:lpstr>Недостаточная предметная и методическая компетентность педагогических работников </vt:lpstr>
      <vt:lpstr>Высокая доля обучающихся с ОВЗ</vt:lpstr>
      <vt:lpstr>Пониженный уровень школьного благополучия</vt:lpstr>
      <vt:lpstr>Низкий уровень дисциплины в классе</vt:lpstr>
      <vt:lpstr>Высокая доля обучающихся с рисками учебной неуспешности</vt:lpstr>
      <vt:lpstr>Ожидаемый результат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  школа №9</dc:title>
  <dc:creator>1</dc:creator>
  <cp:lastModifiedBy>1</cp:lastModifiedBy>
  <cp:revision>15</cp:revision>
  <cp:lastPrinted>2021-07-22T10:02:02Z</cp:lastPrinted>
  <dcterms:created xsi:type="dcterms:W3CDTF">2021-07-22T07:24:14Z</dcterms:created>
  <dcterms:modified xsi:type="dcterms:W3CDTF">2021-07-29T08:43:19Z</dcterms:modified>
</cp:coreProperties>
</file>